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96" r:id="rId4"/>
    <p:sldId id="258" r:id="rId5"/>
    <p:sldId id="259" r:id="rId6"/>
    <p:sldId id="260" r:id="rId7"/>
    <p:sldId id="261" r:id="rId8"/>
    <p:sldId id="262" r:id="rId9"/>
    <p:sldId id="263" r:id="rId10"/>
    <p:sldId id="264" r:id="rId11"/>
    <p:sldId id="265" r:id="rId12"/>
    <p:sldId id="298" r:id="rId13"/>
    <p:sldId id="299" r:id="rId14"/>
    <p:sldId id="300" r:id="rId15"/>
    <p:sldId id="301" r:id="rId16"/>
    <p:sldId id="302" r:id="rId17"/>
    <p:sldId id="303" r:id="rId18"/>
    <p:sldId id="315" r:id="rId19"/>
    <p:sldId id="304" r:id="rId20"/>
    <p:sldId id="316" r:id="rId21"/>
    <p:sldId id="305" r:id="rId22"/>
    <p:sldId id="317" r:id="rId23"/>
    <p:sldId id="306" r:id="rId24"/>
    <p:sldId id="307" r:id="rId25"/>
    <p:sldId id="308" r:id="rId26"/>
    <p:sldId id="309" r:id="rId27"/>
    <p:sldId id="310" r:id="rId28"/>
    <p:sldId id="311" r:id="rId29"/>
    <p:sldId id="266" r:id="rId30"/>
    <p:sldId id="297" r:id="rId31"/>
    <p:sldId id="318" r:id="rId32"/>
    <p:sldId id="319" r:id="rId33"/>
    <p:sldId id="267" r:id="rId34"/>
    <p:sldId id="268" r:id="rId35"/>
    <p:sldId id="269" r:id="rId36"/>
    <p:sldId id="270" r:id="rId37"/>
    <p:sldId id="271" r:id="rId38"/>
    <p:sldId id="320" r:id="rId39"/>
    <p:sldId id="272"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12/14/2024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12/14/2024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12/14/2024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5701" y="2099732"/>
            <a:ext cx="8825658" cy="2677648"/>
          </a:xfrm>
        </p:spPr>
        <p:txBody>
          <a:bodyPr/>
          <a:lstStyle/>
          <a:p>
            <a:pPr algn="ctr"/>
            <a:r>
              <a:rPr lang="en-US" sz="6000" dirty="0" smtClean="0">
                <a:solidFill>
                  <a:srgbClr val="FF0000"/>
                </a:solidFill>
              </a:rPr>
              <a:t>M</a:t>
            </a:r>
            <a:r>
              <a:rPr lang="en-US" sz="6000" dirty="0" smtClean="0"/>
              <a:t>yocardial </a:t>
            </a:r>
            <a:r>
              <a:rPr lang="en-US" sz="6000" dirty="0" smtClean="0">
                <a:solidFill>
                  <a:srgbClr val="FF0000"/>
                </a:solidFill>
              </a:rPr>
              <a:t>I</a:t>
            </a:r>
            <a:r>
              <a:rPr lang="en-US" sz="6000" dirty="0" smtClean="0"/>
              <a:t>nfarction</a:t>
            </a:r>
            <a:br>
              <a:rPr lang="en-US" sz="6000" dirty="0" smtClean="0"/>
            </a:br>
            <a:r>
              <a:rPr lang="en-US" dirty="0" smtClean="0"/>
              <a:t>  </a:t>
            </a:r>
            <a:r>
              <a:rPr lang="en-US" sz="1800" dirty="0" smtClean="0"/>
              <a:t>By: Dr. </a:t>
            </a:r>
            <a:r>
              <a:rPr lang="en-US" sz="1800" dirty="0" err="1" smtClean="0"/>
              <a:t>Ramin</a:t>
            </a:r>
            <a:r>
              <a:rPr lang="en-US" sz="1800" dirty="0" smtClean="0"/>
              <a:t> </a:t>
            </a:r>
            <a:r>
              <a:rPr lang="en-US" sz="1800" dirty="0" err="1" smtClean="0"/>
              <a:t>Almasi</a:t>
            </a:r>
            <a:endParaRPr lang="fa-IR" sz="1800" dirty="0"/>
          </a:p>
        </p:txBody>
      </p:sp>
      <p:sp>
        <p:nvSpPr>
          <p:cNvPr id="3" name="Subtitle 2"/>
          <p:cNvSpPr>
            <a:spLocks noGrp="1"/>
          </p:cNvSpPr>
          <p:nvPr>
            <p:ph type="subTitle" idx="1"/>
          </p:nvPr>
        </p:nvSpPr>
        <p:spPr/>
        <p:txBody>
          <a:bodyPr/>
          <a:lstStyle/>
          <a:p>
            <a:endParaRPr lang="fa-IR" dirty="0"/>
          </a:p>
        </p:txBody>
      </p:sp>
    </p:spTree>
    <p:extLst>
      <p:ext uri="{BB962C8B-B14F-4D97-AF65-F5344CB8AC3E}">
        <p14:creationId xmlns:p14="http://schemas.microsoft.com/office/powerpoint/2010/main" val="715727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0"/>
            <a:r>
              <a:rPr lang="fa-IR" dirty="0" smtClean="0"/>
              <a:t>تعریف:</a:t>
            </a:r>
            <a:endParaRPr lang="fa-IR" dirty="0"/>
          </a:p>
        </p:txBody>
      </p:sp>
      <p:sp>
        <p:nvSpPr>
          <p:cNvPr id="3" name="Content Placeholder 2"/>
          <p:cNvSpPr>
            <a:spLocks noGrp="1"/>
          </p:cNvSpPr>
          <p:nvPr>
            <p:ph idx="1"/>
          </p:nvPr>
        </p:nvSpPr>
        <p:spPr>
          <a:xfrm>
            <a:off x="247136" y="2776494"/>
            <a:ext cx="10705542" cy="3416300"/>
          </a:xfrm>
        </p:spPr>
        <p:txBody>
          <a:bodyPr/>
          <a:lstStyle/>
          <a:p>
            <a:r>
              <a:rPr lang="fa-IR" dirty="0" smtClean="0"/>
              <a:t>از لحاظ فیزیولوژی ، به بسته شدن کامل عروق تغذیه کننده ی بافت قلب (عروق کرونری) اطلاق می شود</a:t>
            </a:r>
          </a:p>
          <a:p>
            <a:endParaRPr lang="fa-IR" dirty="0"/>
          </a:p>
          <a:p>
            <a:r>
              <a:rPr lang="fa-IR" dirty="0" smtClean="0"/>
              <a:t>یک پلاک یا ترومبوز بطور ناگهانی روی رگی که احتمالا از قبل تنگ بوده، سوار شده و جریان خون رگ را بطور کامل مسدود می کند</a:t>
            </a:r>
            <a:endParaRPr lang="fa-IR" dirty="0"/>
          </a:p>
        </p:txBody>
      </p:sp>
    </p:spTree>
    <p:extLst>
      <p:ext uri="{BB962C8B-B14F-4D97-AF65-F5344CB8AC3E}">
        <p14:creationId xmlns:p14="http://schemas.microsoft.com/office/powerpoint/2010/main" val="27764291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آناتومی عروق کرونری</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7791" y="2178901"/>
            <a:ext cx="7135809" cy="4013893"/>
          </a:xfrm>
        </p:spPr>
      </p:pic>
    </p:spTree>
    <p:extLst>
      <p:ext uri="{BB962C8B-B14F-4D97-AF65-F5344CB8AC3E}">
        <p14:creationId xmlns:p14="http://schemas.microsoft.com/office/powerpoint/2010/main" val="3323408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0"/>
            <a:r>
              <a:rPr lang="fa-IR" dirty="0" smtClean="0"/>
              <a:t>آناتومی عروق کرونری</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6522" y="2041358"/>
            <a:ext cx="18747594" cy="10763816"/>
          </a:xfrm>
        </p:spPr>
      </p:pic>
    </p:spTree>
    <p:extLst>
      <p:ext uri="{BB962C8B-B14F-4D97-AF65-F5344CB8AC3E}">
        <p14:creationId xmlns:p14="http://schemas.microsoft.com/office/powerpoint/2010/main" val="4230812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فاکتورهای خطر</a:t>
            </a:r>
            <a:endParaRPr lang="fa-IR" dirty="0"/>
          </a:p>
        </p:txBody>
      </p:sp>
      <p:sp>
        <p:nvSpPr>
          <p:cNvPr id="3" name="Content Placeholder 2"/>
          <p:cNvSpPr>
            <a:spLocks noGrp="1"/>
          </p:cNvSpPr>
          <p:nvPr>
            <p:ph idx="1"/>
          </p:nvPr>
        </p:nvSpPr>
        <p:spPr>
          <a:xfrm>
            <a:off x="1690414" y="2463457"/>
            <a:ext cx="8825659" cy="3416300"/>
          </a:xfrm>
        </p:spPr>
        <p:txBody>
          <a:bodyPr>
            <a:normAutofit fontScale="92500" lnSpcReduction="20000"/>
          </a:bodyPr>
          <a:lstStyle/>
          <a:p>
            <a:r>
              <a:rPr lang="fa-IR" dirty="0" smtClean="0"/>
              <a:t>سیگار</a:t>
            </a:r>
          </a:p>
          <a:p>
            <a:r>
              <a:rPr lang="fa-IR" dirty="0" smtClean="0"/>
              <a:t>دیابت</a:t>
            </a:r>
          </a:p>
          <a:p>
            <a:r>
              <a:rPr lang="fa-IR" dirty="0" smtClean="0"/>
              <a:t>هایپرتری گلیسریدمی</a:t>
            </a:r>
          </a:p>
          <a:p>
            <a:r>
              <a:rPr lang="fa-IR" dirty="0" smtClean="0"/>
              <a:t>هایپرکلسترومی</a:t>
            </a:r>
          </a:p>
          <a:p>
            <a:r>
              <a:rPr lang="fa-IR" dirty="0" smtClean="0"/>
              <a:t>چاقی </a:t>
            </a:r>
          </a:p>
          <a:p>
            <a:r>
              <a:rPr lang="fa-IR" dirty="0" smtClean="0"/>
              <a:t>عدم تحرک موثر</a:t>
            </a:r>
          </a:p>
          <a:p>
            <a:r>
              <a:rPr lang="fa-IR" dirty="0" smtClean="0"/>
              <a:t>استرس</a:t>
            </a:r>
          </a:p>
          <a:p>
            <a:r>
              <a:rPr lang="fa-IR" dirty="0" smtClean="0"/>
              <a:t>زمینه خانوادگی</a:t>
            </a:r>
          </a:p>
          <a:p>
            <a:r>
              <a:rPr lang="fa-IR" dirty="0" smtClean="0"/>
              <a:t>فشارخون بالا</a:t>
            </a:r>
          </a:p>
          <a:p>
            <a:r>
              <a:rPr lang="fa-IR" dirty="0" smtClean="0"/>
              <a:t>جنس مذکر</a:t>
            </a:r>
            <a:endParaRPr lang="fa-IR" dirty="0"/>
          </a:p>
        </p:txBody>
      </p:sp>
    </p:spTree>
    <p:extLst>
      <p:ext uri="{BB962C8B-B14F-4D97-AF65-F5344CB8AC3E}">
        <p14:creationId xmlns:p14="http://schemas.microsoft.com/office/powerpoint/2010/main" val="467442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0"/>
            <a:r>
              <a:rPr lang="fa-IR" dirty="0" smtClean="0"/>
              <a:t>علایم شایع</a:t>
            </a:r>
            <a:r>
              <a:rPr lang="en-US" dirty="0" smtClean="0"/>
              <a:t> </a:t>
            </a:r>
            <a:endParaRPr lang="fa-IR" dirty="0"/>
          </a:p>
        </p:txBody>
      </p:sp>
      <p:sp>
        <p:nvSpPr>
          <p:cNvPr id="3" name="Content Placeholder 2"/>
          <p:cNvSpPr>
            <a:spLocks noGrp="1"/>
          </p:cNvSpPr>
          <p:nvPr>
            <p:ph idx="1"/>
          </p:nvPr>
        </p:nvSpPr>
        <p:spPr>
          <a:xfrm>
            <a:off x="2069354" y="2661164"/>
            <a:ext cx="8825659" cy="3416300"/>
          </a:xfrm>
        </p:spPr>
        <p:txBody>
          <a:bodyPr/>
          <a:lstStyle/>
          <a:p>
            <a:r>
              <a:rPr lang="fa-IR" dirty="0" smtClean="0"/>
              <a:t>درد فشارنده قفسه سینه </a:t>
            </a:r>
          </a:p>
          <a:p>
            <a:r>
              <a:rPr lang="fa-IR" dirty="0" smtClean="0"/>
              <a:t>انتشار درد به پشت، بین دو کتف یا اندام فوقانی چپ و یا زیر فک تحتانی</a:t>
            </a:r>
          </a:p>
          <a:p>
            <a:r>
              <a:rPr lang="fa-IR" dirty="0" smtClean="0"/>
              <a:t>سوزش سر دل</a:t>
            </a:r>
          </a:p>
          <a:p>
            <a:r>
              <a:rPr lang="fa-IR" dirty="0" smtClean="0"/>
              <a:t>تعریق سرد</a:t>
            </a:r>
          </a:p>
          <a:p>
            <a:r>
              <a:rPr lang="fa-IR" dirty="0" smtClean="0"/>
              <a:t>تهوع و استفراغ</a:t>
            </a:r>
          </a:p>
          <a:p>
            <a:r>
              <a:rPr lang="fa-IR" dirty="0" smtClean="0"/>
              <a:t>سرگیجه یا گیجی یا بی قراری</a:t>
            </a:r>
          </a:p>
          <a:p>
            <a:endParaRPr lang="fa-IR" dirty="0" smtClean="0"/>
          </a:p>
          <a:p>
            <a:endParaRPr lang="fa-IR" dirty="0"/>
          </a:p>
        </p:txBody>
      </p:sp>
    </p:spTree>
    <p:extLst>
      <p:ext uri="{BB962C8B-B14F-4D97-AF65-F5344CB8AC3E}">
        <p14:creationId xmlns:p14="http://schemas.microsoft.com/office/powerpoint/2010/main" val="3793106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375" y="998382"/>
            <a:ext cx="8761413" cy="706964"/>
          </a:xfrm>
        </p:spPr>
        <p:txBody>
          <a:bodyPr/>
          <a:lstStyle/>
          <a:p>
            <a:pPr algn="r"/>
            <a:r>
              <a:rPr lang="fa-IR" dirty="0"/>
              <a:t>علایم شایع</a:t>
            </a:r>
            <a:r>
              <a:rPr lang="en-US" dirty="0"/>
              <a:t> </a:t>
            </a:r>
            <a:endParaRPr lang="fa-IR" dirty="0"/>
          </a:p>
        </p:txBody>
      </p:sp>
      <p:sp>
        <p:nvSpPr>
          <p:cNvPr id="3" name="Content Placeholder 2"/>
          <p:cNvSpPr>
            <a:spLocks noGrp="1"/>
          </p:cNvSpPr>
          <p:nvPr>
            <p:ph idx="1"/>
          </p:nvPr>
        </p:nvSpPr>
        <p:spPr>
          <a:xfrm>
            <a:off x="1748079" y="2760018"/>
            <a:ext cx="8825659" cy="3416300"/>
          </a:xfrm>
        </p:spPr>
        <p:txBody>
          <a:bodyPr/>
          <a:lstStyle/>
          <a:p>
            <a:r>
              <a:rPr lang="fa-IR" dirty="0" smtClean="0"/>
              <a:t>فشار خون نرمال، بالا یا پایین</a:t>
            </a:r>
          </a:p>
          <a:p>
            <a:r>
              <a:rPr lang="en-US" dirty="0" smtClean="0"/>
              <a:t>SPO2</a:t>
            </a:r>
            <a:r>
              <a:rPr lang="fa-IR" dirty="0" smtClean="0"/>
              <a:t> نرمال یا طبیعی</a:t>
            </a:r>
          </a:p>
          <a:p>
            <a:r>
              <a:rPr lang="fa-IR" dirty="0" smtClean="0"/>
              <a:t>علایم شوک بافتی</a:t>
            </a:r>
          </a:p>
          <a:p>
            <a:r>
              <a:rPr lang="fa-IR" dirty="0" smtClean="0"/>
              <a:t>دیابتی ها و مصرف کنندگان مواد مخدر ممکن است علامت چندانی نداشته باشند!</a:t>
            </a:r>
          </a:p>
          <a:p>
            <a:endParaRPr lang="fa-IR" dirty="0" smtClean="0"/>
          </a:p>
          <a:p>
            <a:endParaRPr lang="fa-IR" dirty="0"/>
          </a:p>
        </p:txBody>
      </p:sp>
    </p:spTree>
    <p:extLst>
      <p:ext uri="{BB962C8B-B14F-4D97-AF65-F5344CB8AC3E}">
        <p14:creationId xmlns:p14="http://schemas.microsoft.com/office/powerpoint/2010/main" val="3666295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0"/>
            <a:r>
              <a:rPr lang="fa-IR" dirty="0" smtClean="0"/>
              <a:t>تشخیص:</a:t>
            </a:r>
            <a:endParaRPr lang="fa-IR" dirty="0"/>
          </a:p>
        </p:txBody>
      </p:sp>
      <p:sp>
        <p:nvSpPr>
          <p:cNvPr id="3" name="Content Placeholder 2"/>
          <p:cNvSpPr>
            <a:spLocks noGrp="1"/>
          </p:cNvSpPr>
          <p:nvPr>
            <p:ph idx="1"/>
          </p:nvPr>
        </p:nvSpPr>
        <p:spPr>
          <a:xfrm>
            <a:off x="1665700" y="2463457"/>
            <a:ext cx="8825659" cy="3416300"/>
          </a:xfrm>
        </p:spPr>
        <p:txBody>
          <a:bodyPr/>
          <a:lstStyle/>
          <a:p>
            <a:r>
              <a:rPr lang="en-US" dirty="0" smtClean="0"/>
              <a:t>ECG</a:t>
            </a:r>
          </a:p>
          <a:p>
            <a:r>
              <a:rPr lang="en-US" dirty="0" smtClean="0"/>
              <a:t>Troponin</a:t>
            </a:r>
          </a:p>
          <a:p>
            <a:r>
              <a:rPr lang="en-US" dirty="0" smtClean="0"/>
              <a:t>CPK, CPK-MB</a:t>
            </a:r>
          </a:p>
          <a:p>
            <a:r>
              <a:rPr lang="en-US" dirty="0" smtClean="0"/>
              <a:t>LDH</a:t>
            </a:r>
            <a:endParaRPr lang="fa-IR" dirty="0" smtClean="0"/>
          </a:p>
          <a:p>
            <a:r>
              <a:rPr lang="fa-IR" dirty="0" smtClean="0"/>
              <a:t>اکوکاردیوگرافی</a:t>
            </a:r>
            <a:endParaRPr lang="en-US" dirty="0" smtClean="0"/>
          </a:p>
          <a:p>
            <a:r>
              <a:rPr lang="fa-IR" dirty="0" smtClean="0"/>
              <a:t>آنژیوگرافی عروق قلب</a:t>
            </a:r>
            <a:endParaRPr lang="fa-IR" dirty="0"/>
          </a:p>
        </p:txBody>
      </p:sp>
    </p:spTree>
    <p:extLst>
      <p:ext uri="{BB962C8B-B14F-4D97-AF65-F5344CB8AC3E}">
        <p14:creationId xmlns:p14="http://schemas.microsoft.com/office/powerpoint/2010/main" val="3842769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0"/>
            <a:r>
              <a:rPr lang="en-US" dirty="0" smtClean="0"/>
              <a:t>ECG</a:t>
            </a:r>
            <a:endParaRPr lang="fa-IR" dirty="0"/>
          </a:p>
        </p:txBody>
      </p:sp>
      <p:sp>
        <p:nvSpPr>
          <p:cNvPr id="3" name="Content Placeholder 2"/>
          <p:cNvSpPr>
            <a:spLocks noGrp="1"/>
          </p:cNvSpPr>
          <p:nvPr>
            <p:ph idx="1"/>
          </p:nvPr>
        </p:nvSpPr>
        <p:spPr>
          <a:xfrm>
            <a:off x="1673937" y="2619975"/>
            <a:ext cx="8825659" cy="3416300"/>
          </a:xfrm>
        </p:spPr>
        <p:txBody>
          <a:bodyPr/>
          <a:lstStyle/>
          <a:p>
            <a:r>
              <a:rPr lang="fa-IR" dirty="0" smtClean="0"/>
              <a:t>زودرس ترین یافته، </a:t>
            </a:r>
            <a:r>
              <a:rPr lang="en-US" dirty="0" smtClean="0">
                <a:solidFill>
                  <a:srgbClr val="FF0000"/>
                </a:solidFill>
              </a:rPr>
              <a:t>Hyper acute T</a:t>
            </a:r>
            <a:r>
              <a:rPr lang="fa-IR" dirty="0" smtClean="0">
                <a:solidFill>
                  <a:srgbClr val="FF0000"/>
                </a:solidFill>
              </a:rPr>
              <a:t> </a:t>
            </a:r>
            <a:r>
              <a:rPr lang="fa-IR" dirty="0" smtClean="0"/>
              <a:t>می باشد</a:t>
            </a:r>
          </a:p>
          <a:p>
            <a:r>
              <a:rPr lang="fa-IR" dirty="0" smtClean="0"/>
              <a:t>اختصاصی ترین یافته، </a:t>
            </a:r>
            <a:r>
              <a:rPr lang="en-US" dirty="0" smtClean="0"/>
              <a:t>ST elevation</a:t>
            </a:r>
            <a:r>
              <a:rPr lang="fa-IR" dirty="0" smtClean="0"/>
              <a:t> است</a:t>
            </a:r>
          </a:p>
          <a:p>
            <a:r>
              <a:rPr lang="fa-IR" dirty="0" smtClean="0"/>
              <a:t>ممکن است در لیدهای متقابل تغییرات آینه ای </a:t>
            </a:r>
            <a:r>
              <a:rPr lang="en-US" dirty="0" smtClean="0"/>
              <a:t>(Reciprocal changes)</a:t>
            </a:r>
            <a:r>
              <a:rPr lang="fa-IR" dirty="0" smtClean="0"/>
              <a:t> دیده شود </a:t>
            </a:r>
          </a:p>
          <a:p>
            <a:r>
              <a:rPr lang="fa-IR" dirty="0" smtClean="0"/>
              <a:t>موج </a:t>
            </a:r>
            <a:r>
              <a:rPr lang="en-US" dirty="0" smtClean="0"/>
              <a:t>Q</a:t>
            </a:r>
            <a:r>
              <a:rPr lang="fa-IR" dirty="0" smtClean="0"/>
              <a:t> پاتولوژیک </a:t>
            </a:r>
          </a:p>
          <a:p>
            <a:r>
              <a:rPr lang="en-US" dirty="0" smtClean="0"/>
              <a:t>ST depression</a:t>
            </a:r>
            <a:r>
              <a:rPr lang="fa-IR" dirty="0" smtClean="0"/>
              <a:t> و </a:t>
            </a:r>
            <a:r>
              <a:rPr lang="en-US" dirty="0" smtClean="0"/>
              <a:t>Invert T</a:t>
            </a:r>
            <a:endParaRPr lang="fa-IR" dirty="0"/>
          </a:p>
        </p:txBody>
      </p:sp>
    </p:spTree>
    <p:extLst>
      <p:ext uri="{BB962C8B-B14F-4D97-AF65-F5344CB8AC3E}">
        <p14:creationId xmlns:p14="http://schemas.microsoft.com/office/powerpoint/2010/main" val="1816480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6759" y="1014857"/>
            <a:ext cx="8761413" cy="706964"/>
          </a:xfrm>
        </p:spPr>
        <p:txBody>
          <a:bodyPr/>
          <a:lstStyle/>
          <a:p>
            <a:pPr algn="ctr"/>
            <a:r>
              <a:rPr lang="en-US" dirty="0" smtClean="0"/>
              <a:t>Hyper acute T wave</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6333" y="2282663"/>
            <a:ext cx="3233007" cy="3737137"/>
          </a:xfrm>
        </p:spPr>
      </p:pic>
    </p:spTree>
    <p:extLst>
      <p:ext uri="{BB962C8B-B14F-4D97-AF65-F5344CB8AC3E}">
        <p14:creationId xmlns:p14="http://schemas.microsoft.com/office/powerpoint/2010/main" val="3826103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045" y="940717"/>
            <a:ext cx="10412626" cy="706964"/>
          </a:xfrm>
        </p:spPr>
        <p:txBody>
          <a:bodyPr/>
          <a:lstStyle/>
          <a:p>
            <a:pPr algn="r"/>
            <a:r>
              <a:rPr lang="fa-IR" sz="2400" dirty="0" smtClean="0"/>
              <a:t>بسته به اینکه خونرسانی کدام بخش از قلب مسدود شود، تغییرات در لیدهای همان بخش رخ خواهد داد</a:t>
            </a:r>
            <a:endParaRPr lang="fa-IR" sz="2400" dirty="0"/>
          </a:p>
        </p:txBody>
      </p:sp>
      <p:sp>
        <p:nvSpPr>
          <p:cNvPr id="3" name="Content Placeholder 2"/>
          <p:cNvSpPr>
            <a:spLocks noGrp="1"/>
          </p:cNvSpPr>
          <p:nvPr>
            <p:ph idx="1"/>
          </p:nvPr>
        </p:nvSpPr>
        <p:spPr>
          <a:xfrm>
            <a:off x="1805743" y="2100648"/>
            <a:ext cx="8825659" cy="4621428"/>
          </a:xfrm>
        </p:spPr>
        <p:txBody>
          <a:bodyPr>
            <a:normAutofit/>
          </a:bodyPr>
          <a:lstStyle/>
          <a:p>
            <a:pPr>
              <a:lnSpc>
                <a:spcPct val="200000"/>
              </a:lnSpc>
            </a:pPr>
            <a:r>
              <a:rPr lang="fa-IR" dirty="0"/>
              <a:t>لیدهای تحتانی </a:t>
            </a:r>
            <a:r>
              <a:rPr lang="en-US" dirty="0"/>
              <a:t>(Inferior)</a:t>
            </a:r>
            <a:r>
              <a:rPr lang="fa-IR" dirty="0"/>
              <a:t> </a:t>
            </a:r>
            <a:r>
              <a:rPr lang="en-US" dirty="0"/>
              <a:t>:</a:t>
            </a:r>
            <a:r>
              <a:rPr lang="fa-IR" dirty="0"/>
              <a:t> </a:t>
            </a:r>
            <a:r>
              <a:rPr lang="en-US" dirty="0"/>
              <a:t>II , III , </a:t>
            </a:r>
            <a:r>
              <a:rPr lang="en-US" dirty="0" err="1"/>
              <a:t>aVF</a:t>
            </a:r>
            <a:endParaRPr lang="fa-IR" dirty="0"/>
          </a:p>
          <a:p>
            <a:pPr>
              <a:lnSpc>
                <a:spcPct val="200000"/>
              </a:lnSpc>
            </a:pPr>
            <a:r>
              <a:rPr lang="fa-IR" dirty="0"/>
              <a:t>لیدهای جانبی </a:t>
            </a:r>
            <a:r>
              <a:rPr lang="en-US" dirty="0"/>
              <a:t>(Lateral)</a:t>
            </a:r>
            <a:r>
              <a:rPr lang="fa-IR" dirty="0"/>
              <a:t> </a:t>
            </a:r>
            <a:r>
              <a:rPr lang="en-US" dirty="0"/>
              <a:t>:</a:t>
            </a:r>
            <a:r>
              <a:rPr lang="fa-IR" dirty="0"/>
              <a:t> </a:t>
            </a:r>
            <a:r>
              <a:rPr lang="en-US" dirty="0"/>
              <a:t>I , </a:t>
            </a:r>
            <a:r>
              <a:rPr lang="en-US" dirty="0" err="1"/>
              <a:t>aVL</a:t>
            </a:r>
            <a:r>
              <a:rPr lang="en-US" dirty="0"/>
              <a:t> , V5 , V6</a:t>
            </a:r>
            <a:endParaRPr lang="fa-IR" dirty="0"/>
          </a:p>
          <a:p>
            <a:pPr>
              <a:lnSpc>
                <a:spcPct val="200000"/>
              </a:lnSpc>
            </a:pPr>
            <a:r>
              <a:rPr lang="fa-IR" dirty="0"/>
              <a:t>لیدهای جداری </a:t>
            </a:r>
            <a:r>
              <a:rPr lang="en-US" dirty="0"/>
              <a:t>(Septal)</a:t>
            </a:r>
            <a:r>
              <a:rPr lang="fa-IR" dirty="0"/>
              <a:t> </a:t>
            </a:r>
            <a:r>
              <a:rPr lang="en-US" dirty="0"/>
              <a:t>:</a:t>
            </a:r>
            <a:r>
              <a:rPr lang="fa-IR" dirty="0"/>
              <a:t> </a:t>
            </a:r>
            <a:r>
              <a:rPr lang="en-US" dirty="0"/>
              <a:t>V1 , V2 </a:t>
            </a:r>
            <a:endParaRPr lang="fa-IR" dirty="0"/>
          </a:p>
          <a:p>
            <a:pPr>
              <a:lnSpc>
                <a:spcPct val="200000"/>
              </a:lnSpc>
            </a:pPr>
            <a:r>
              <a:rPr lang="fa-IR" dirty="0"/>
              <a:t>لیدهای قدامی </a:t>
            </a:r>
            <a:r>
              <a:rPr lang="en-US" dirty="0"/>
              <a:t>(Anterior)</a:t>
            </a:r>
            <a:r>
              <a:rPr lang="fa-IR" dirty="0"/>
              <a:t> </a:t>
            </a:r>
            <a:r>
              <a:rPr lang="en-US" dirty="0"/>
              <a:t>:</a:t>
            </a:r>
            <a:r>
              <a:rPr lang="fa-IR" dirty="0"/>
              <a:t> </a:t>
            </a:r>
            <a:r>
              <a:rPr lang="en-US" dirty="0"/>
              <a:t>V3 , V4 </a:t>
            </a:r>
            <a:endParaRPr lang="fa-IR" dirty="0"/>
          </a:p>
          <a:p>
            <a:pPr>
              <a:lnSpc>
                <a:spcPct val="200000"/>
              </a:lnSpc>
            </a:pPr>
            <a:r>
              <a:rPr lang="fa-IR" dirty="0"/>
              <a:t>لیدهای خلفی </a:t>
            </a:r>
            <a:r>
              <a:rPr lang="en-US" dirty="0"/>
              <a:t>(Posterior)</a:t>
            </a:r>
            <a:r>
              <a:rPr lang="fa-IR" dirty="0"/>
              <a:t> </a:t>
            </a:r>
            <a:r>
              <a:rPr lang="en-US" dirty="0"/>
              <a:t>:</a:t>
            </a:r>
            <a:r>
              <a:rPr lang="fa-IR" dirty="0"/>
              <a:t> </a:t>
            </a:r>
            <a:r>
              <a:rPr lang="en-US" dirty="0"/>
              <a:t>V7 , V8 , V9 </a:t>
            </a:r>
            <a:endParaRPr lang="fa-IR" dirty="0"/>
          </a:p>
          <a:p>
            <a:pPr>
              <a:lnSpc>
                <a:spcPct val="200000"/>
              </a:lnSpc>
            </a:pPr>
            <a:r>
              <a:rPr lang="fa-IR" dirty="0"/>
              <a:t>لیدهای راست </a:t>
            </a:r>
            <a:r>
              <a:rPr lang="en-US" dirty="0"/>
              <a:t>(Right)</a:t>
            </a:r>
            <a:r>
              <a:rPr lang="fa-IR" dirty="0"/>
              <a:t> : </a:t>
            </a:r>
            <a:r>
              <a:rPr lang="en-US" dirty="0"/>
              <a:t>V1 , </a:t>
            </a:r>
            <a:r>
              <a:rPr lang="en-US" dirty="0" err="1"/>
              <a:t>aVR</a:t>
            </a:r>
            <a:r>
              <a:rPr lang="en-US" dirty="0"/>
              <a:t>, </a:t>
            </a:r>
            <a:r>
              <a:rPr lang="en-US" dirty="0">
                <a:solidFill>
                  <a:srgbClr val="FF0000"/>
                </a:solidFill>
              </a:rPr>
              <a:t>R</a:t>
            </a:r>
            <a:r>
              <a:rPr lang="en-US" dirty="0"/>
              <a:t>V3 , </a:t>
            </a:r>
            <a:r>
              <a:rPr lang="en-US" dirty="0">
                <a:solidFill>
                  <a:srgbClr val="FF0000"/>
                </a:solidFill>
              </a:rPr>
              <a:t>R</a:t>
            </a:r>
            <a:r>
              <a:rPr lang="en-US" dirty="0"/>
              <a:t>V4 </a:t>
            </a:r>
            <a:endParaRPr lang="fa-IR" dirty="0"/>
          </a:p>
          <a:p>
            <a:endParaRPr lang="fa-IR" dirty="0"/>
          </a:p>
        </p:txBody>
      </p:sp>
    </p:spTree>
    <p:extLst>
      <p:ext uri="{BB962C8B-B14F-4D97-AF65-F5344CB8AC3E}">
        <p14:creationId xmlns:p14="http://schemas.microsoft.com/office/powerpoint/2010/main" val="2337182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Inferior MI</a:t>
            </a:r>
            <a:endParaRPr lang="fa-IR" dirty="0"/>
          </a:p>
        </p:txBody>
      </p:sp>
      <p:sp>
        <p:nvSpPr>
          <p:cNvPr id="3" name="Content Placeholder 2"/>
          <p:cNvSpPr>
            <a:spLocks noGrp="1"/>
          </p:cNvSpPr>
          <p:nvPr>
            <p:ph idx="1"/>
          </p:nvPr>
        </p:nvSpPr>
        <p:spPr>
          <a:xfrm>
            <a:off x="1649224" y="2356364"/>
            <a:ext cx="8825659" cy="3416300"/>
          </a:xfrm>
        </p:spPr>
        <p:txBody>
          <a:bodyPr/>
          <a:lstStyle/>
          <a:p>
            <a:pPr>
              <a:lnSpc>
                <a:spcPct val="200000"/>
              </a:lnSpc>
            </a:pPr>
            <a:r>
              <a:rPr lang="fa-IR" dirty="0" smtClean="0"/>
              <a:t>خونرسانی بخش تحتانی قلب مختل می شود</a:t>
            </a:r>
          </a:p>
          <a:p>
            <a:pPr>
              <a:lnSpc>
                <a:spcPct val="200000"/>
              </a:lnSpc>
            </a:pPr>
            <a:r>
              <a:rPr lang="en-US" dirty="0" smtClean="0"/>
              <a:t>ST elevation</a:t>
            </a:r>
            <a:r>
              <a:rPr lang="fa-IR" dirty="0" smtClean="0"/>
              <a:t> در لیدهای تحتانی </a:t>
            </a:r>
            <a:r>
              <a:rPr lang="en-US" dirty="0" smtClean="0"/>
              <a:t>(II, III, </a:t>
            </a:r>
            <a:r>
              <a:rPr lang="en-US" dirty="0" err="1" smtClean="0"/>
              <a:t>aVF</a:t>
            </a:r>
            <a:r>
              <a:rPr lang="en-US" dirty="0" smtClean="0"/>
              <a:t>)</a:t>
            </a:r>
          </a:p>
          <a:p>
            <a:pPr>
              <a:lnSpc>
                <a:spcPct val="200000"/>
              </a:lnSpc>
            </a:pPr>
            <a:r>
              <a:rPr lang="en-US" dirty="0" smtClean="0"/>
              <a:t>ST depression</a:t>
            </a:r>
            <a:r>
              <a:rPr lang="fa-IR" dirty="0" smtClean="0"/>
              <a:t> و یا </a:t>
            </a:r>
            <a:r>
              <a:rPr lang="en-US" dirty="0" smtClean="0"/>
              <a:t>Invert T </a:t>
            </a:r>
            <a:r>
              <a:rPr lang="fa-IR" dirty="0" smtClean="0"/>
              <a:t> در لیدهای مقابل </a:t>
            </a:r>
            <a:r>
              <a:rPr lang="en-US" dirty="0" smtClean="0"/>
              <a:t>(I, </a:t>
            </a:r>
            <a:r>
              <a:rPr lang="en-US" dirty="0" err="1" smtClean="0"/>
              <a:t>aVL</a:t>
            </a:r>
            <a:r>
              <a:rPr lang="en-US" dirty="0" smtClean="0"/>
              <a:t>)</a:t>
            </a:r>
            <a:endParaRPr lang="fa-IR" dirty="0" smtClean="0"/>
          </a:p>
          <a:p>
            <a:pPr>
              <a:lnSpc>
                <a:spcPct val="200000"/>
              </a:lnSpc>
            </a:pPr>
            <a:r>
              <a:rPr lang="fa-IR" dirty="0" smtClean="0"/>
              <a:t>ممکن است همراه با </a:t>
            </a:r>
            <a:r>
              <a:rPr lang="en-US" dirty="0" smtClean="0"/>
              <a:t>MI</a:t>
            </a:r>
            <a:r>
              <a:rPr lang="fa-IR" dirty="0" smtClean="0"/>
              <a:t> بطن راست باشد بویژه در صورت پایین بودن فشار خون سیستولی</a:t>
            </a:r>
            <a:endParaRPr lang="fa-IR" dirty="0"/>
          </a:p>
        </p:txBody>
      </p:sp>
    </p:spTree>
    <p:extLst>
      <p:ext uri="{BB962C8B-B14F-4D97-AF65-F5344CB8AC3E}">
        <p14:creationId xmlns:p14="http://schemas.microsoft.com/office/powerpoint/2010/main" val="1862588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Inferior MI</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 y="2291574"/>
            <a:ext cx="12192137" cy="4318048"/>
          </a:xfrm>
        </p:spPr>
      </p:pic>
    </p:spTree>
    <p:extLst>
      <p:ext uri="{BB962C8B-B14F-4D97-AF65-F5344CB8AC3E}">
        <p14:creationId xmlns:p14="http://schemas.microsoft.com/office/powerpoint/2010/main" val="2759628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Anterior </a:t>
            </a:r>
            <a:r>
              <a:rPr lang="en-US" dirty="0"/>
              <a:t>MI</a:t>
            </a:r>
            <a:endParaRPr lang="fa-IR" dirty="0"/>
          </a:p>
        </p:txBody>
      </p:sp>
      <p:sp>
        <p:nvSpPr>
          <p:cNvPr id="3" name="Content Placeholder 2"/>
          <p:cNvSpPr>
            <a:spLocks noGrp="1"/>
          </p:cNvSpPr>
          <p:nvPr>
            <p:ph idx="1"/>
          </p:nvPr>
        </p:nvSpPr>
        <p:spPr>
          <a:xfrm>
            <a:off x="1352662" y="2315176"/>
            <a:ext cx="8825659" cy="3416300"/>
          </a:xfrm>
        </p:spPr>
        <p:txBody>
          <a:bodyPr/>
          <a:lstStyle/>
          <a:p>
            <a:pPr>
              <a:lnSpc>
                <a:spcPct val="200000"/>
              </a:lnSpc>
            </a:pPr>
            <a:r>
              <a:rPr lang="fa-IR" dirty="0"/>
              <a:t>خونرسانی بخش </a:t>
            </a:r>
            <a:r>
              <a:rPr lang="fa-IR" dirty="0" smtClean="0"/>
              <a:t>قدامی </a:t>
            </a:r>
            <a:r>
              <a:rPr lang="fa-IR" dirty="0"/>
              <a:t>قلب مختل می شود</a:t>
            </a:r>
          </a:p>
          <a:p>
            <a:pPr>
              <a:lnSpc>
                <a:spcPct val="200000"/>
              </a:lnSpc>
            </a:pPr>
            <a:r>
              <a:rPr lang="en-US" dirty="0"/>
              <a:t>ST elevation</a:t>
            </a:r>
            <a:r>
              <a:rPr lang="fa-IR" dirty="0"/>
              <a:t> در لیدهای </a:t>
            </a:r>
            <a:r>
              <a:rPr lang="fa-IR" dirty="0" smtClean="0"/>
              <a:t>قدامی </a:t>
            </a:r>
            <a:r>
              <a:rPr lang="en-US" dirty="0" smtClean="0"/>
              <a:t>(V3, V4)</a:t>
            </a:r>
            <a:endParaRPr lang="en-US" dirty="0"/>
          </a:p>
          <a:p>
            <a:pPr>
              <a:lnSpc>
                <a:spcPct val="200000"/>
              </a:lnSpc>
            </a:pPr>
            <a:r>
              <a:rPr lang="en-US" dirty="0"/>
              <a:t>ST depression</a:t>
            </a:r>
            <a:r>
              <a:rPr lang="fa-IR" dirty="0"/>
              <a:t> و یا </a:t>
            </a:r>
            <a:r>
              <a:rPr lang="en-US" dirty="0"/>
              <a:t>Invert T </a:t>
            </a:r>
            <a:r>
              <a:rPr lang="fa-IR" dirty="0"/>
              <a:t> در لیدهای مقابل </a:t>
            </a:r>
            <a:r>
              <a:rPr lang="en-US" dirty="0"/>
              <a:t>(I, </a:t>
            </a:r>
            <a:r>
              <a:rPr lang="en-US" dirty="0" err="1"/>
              <a:t>aVL</a:t>
            </a:r>
            <a:r>
              <a:rPr lang="en-US" dirty="0" smtClean="0"/>
              <a:t>)</a:t>
            </a:r>
            <a:endParaRPr lang="fa-IR" dirty="0" smtClean="0"/>
          </a:p>
          <a:p>
            <a:pPr>
              <a:lnSpc>
                <a:spcPct val="200000"/>
              </a:lnSpc>
            </a:pPr>
            <a:r>
              <a:rPr lang="fa-IR" dirty="0" smtClean="0"/>
              <a:t>اگر سپتوم بین بطنها نیز درگیر شود، </a:t>
            </a:r>
            <a:r>
              <a:rPr lang="en-US" dirty="0" smtClean="0"/>
              <a:t>ST elevation</a:t>
            </a:r>
            <a:r>
              <a:rPr lang="fa-IR" dirty="0" smtClean="0"/>
              <a:t> در لیدهای </a:t>
            </a:r>
            <a:r>
              <a:rPr lang="en-US" dirty="0" smtClean="0"/>
              <a:t>V1, V2</a:t>
            </a:r>
            <a:r>
              <a:rPr lang="fa-IR" dirty="0" smtClean="0"/>
              <a:t> نیز خواهیم داشت که به آن </a:t>
            </a:r>
            <a:r>
              <a:rPr lang="en-US" dirty="0" err="1" smtClean="0"/>
              <a:t>Anterosptal</a:t>
            </a:r>
            <a:r>
              <a:rPr lang="en-US" dirty="0" smtClean="0"/>
              <a:t> MI</a:t>
            </a:r>
            <a:r>
              <a:rPr lang="fa-IR" dirty="0" smtClean="0"/>
              <a:t> گویند</a:t>
            </a:r>
            <a:endParaRPr lang="fa-IR" dirty="0"/>
          </a:p>
          <a:p>
            <a:endParaRPr lang="fa-IR" dirty="0"/>
          </a:p>
        </p:txBody>
      </p:sp>
    </p:spTree>
    <p:extLst>
      <p:ext uri="{BB962C8B-B14F-4D97-AF65-F5344CB8AC3E}">
        <p14:creationId xmlns:p14="http://schemas.microsoft.com/office/powerpoint/2010/main" val="407190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Anteroseptal</a:t>
            </a:r>
            <a:r>
              <a:rPr lang="en-US" dirty="0" smtClean="0"/>
              <a:t> </a:t>
            </a:r>
            <a:r>
              <a:rPr lang="en-US" dirty="0"/>
              <a:t>MI</a:t>
            </a:r>
            <a:endParaRPr lang="fa-IR"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5665" y="1829143"/>
            <a:ext cx="5066351" cy="5028857"/>
          </a:xfrm>
        </p:spPr>
      </p:pic>
    </p:spTree>
    <p:extLst>
      <p:ext uri="{BB962C8B-B14F-4D97-AF65-F5344CB8AC3E}">
        <p14:creationId xmlns:p14="http://schemas.microsoft.com/office/powerpoint/2010/main" val="3823249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Lateral MI</a:t>
            </a:r>
            <a:endParaRPr lang="fa-IR" dirty="0"/>
          </a:p>
        </p:txBody>
      </p:sp>
      <p:sp>
        <p:nvSpPr>
          <p:cNvPr id="3" name="Content Placeholder 2"/>
          <p:cNvSpPr>
            <a:spLocks noGrp="1"/>
          </p:cNvSpPr>
          <p:nvPr>
            <p:ph idx="1"/>
          </p:nvPr>
        </p:nvSpPr>
        <p:spPr>
          <a:xfrm>
            <a:off x="1154954" y="2281881"/>
            <a:ext cx="9447143" cy="4209535"/>
          </a:xfrm>
        </p:spPr>
        <p:txBody>
          <a:bodyPr/>
          <a:lstStyle/>
          <a:p>
            <a:pPr>
              <a:lnSpc>
                <a:spcPct val="200000"/>
              </a:lnSpc>
            </a:pPr>
            <a:r>
              <a:rPr lang="fa-IR" dirty="0"/>
              <a:t>خونرسانی بخش </a:t>
            </a:r>
            <a:r>
              <a:rPr lang="fa-IR" dirty="0" smtClean="0"/>
              <a:t>جانبی چپ </a:t>
            </a:r>
            <a:r>
              <a:rPr lang="fa-IR" dirty="0"/>
              <a:t>قلب مختل می شود</a:t>
            </a:r>
          </a:p>
          <a:p>
            <a:pPr>
              <a:lnSpc>
                <a:spcPct val="200000"/>
              </a:lnSpc>
            </a:pPr>
            <a:r>
              <a:rPr lang="en-US" dirty="0"/>
              <a:t>ST elevation</a:t>
            </a:r>
            <a:r>
              <a:rPr lang="fa-IR" dirty="0"/>
              <a:t> در لیدهای </a:t>
            </a:r>
            <a:r>
              <a:rPr lang="fa-IR" dirty="0" smtClean="0"/>
              <a:t>جانبی </a:t>
            </a:r>
            <a:r>
              <a:rPr lang="en-US" dirty="0" smtClean="0"/>
              <a:t>(I, </a:t>
            </a:r>
            <a:r>
              <a:rPr lang="en-US" dirty="0" err="1" smtClean="0"/>
              <a:t>aVL</a:t>
            </a:r>
            <a:r>
              <a:rPr lang="en-US" dirty="0" smtClean="0"/>
              <a:t>, V5, V6)</a:t>
            </a:r>
            <a:endParaRPr lang="en-US" dirty="0"/>
          </a:p>
          <a:p>
            <a:pPr>
              <a:lnSpc>
                <a:spcPct val="200000"/>
              </a:lnSpc>
            </a:pPr>
            <a:r>
              <a:rPr lang="en-US" dirty="0"/>
              <a:t>ST depression</a:t>
            </a:r>
            <a:r>
              <a:rPr lang="fa-IR" dirty="0"/>
              <a:t> و یا </a:t>
            </a:r>
            <a:r>
              <a:rPr lang="en-US" dirty="0"/>
              <a:t>Invert T </a:t>
            </a:r>
            <a:r>
              <a:rPr lang="fa-IR" dirty="0"/>
              <a:t> در لیدهای مقابل </a:t>
            </a:r>
            <a:r>
              <a:rPr lang="en-US" dirty="0" smtClean="0"/>
              <a:t>(V1,V2 )</a:t>
            </a:r>
            <a:r>
              <a:rPr lang="fa-IR" dirty="0" smtClean="0"/>
              <a:t> یا </a:t>
            </a:r>
            <a:r>
              <a:rPr lang="en-US" dirty="0" smtClean="0"/>
              <a:t>(II, III, </a:t>
            </a:r>
            <a:r>
              <a:rPr lang="en-US" dirty="0" err="1" smtClean="0"/>
              <a:t>aVF</a:t>
            </a:r>
            <a:r>
              <a:rPr lang="en-US" dirty="0" smtClean="0"/>
              <a:t>)</a:t>
            </a:r>
            <a:endParaRPr lang="fa-IR" dirty="0"/>
          </a:p>
          <a:p>
            <a:pPr>
              <a:lnSpc>
                <a:spcPct val="200000"/>
              </a:lnSpc>
            </a:pPr>
            <a:r>
              <a:rPr lang="fa-IR" dirty="0"/>
              <a:t>اگر </a:t>
            </a:r>
            <a:r>
              <a:rPr lang="fa-IR" dirty="0" smtClean="0"/>
              <a:t>فقط </a:t>
            </a:r>
            <a:r>
              <a:rPr lang="en-US" dirty="0" smtClean="0"/>
              <a:t>ST elevation</a:t>
            </a:r>
            <a:r>
              <a:rPr lang="fa-IR" dirty="0" smtClean="0"/>
              <a:t> در لیدهای </a:t>
            </a:r>
            <a:r>
              <a:rPr lang="en-US" dirty="0" smtClean="0"/>
              <a:t>I</a:t>
            </a:r>
            <a:r>
              <a:rPr lang="fa-IR" dirty="0" smtClean="0"/>
              <a:t> و </a:t>
            </a:r>
            <a:r>
              <a:rPr lang="en-US" dirty="0" err="1" smtClean="0"/>
              <a:t>aVL</a:t>
            </a:r>
            <a:r>
              <a:rPr lang="fa-IR" dirty="0" smtClean="0"/>
              <a:t> دیده </a:t>
            </a:r>
            <a:r>
              <a:rPr lang="fa-IR" dirty="0"/>
              <a:t>شود، </a:t>
            </a:r>
            <a:r>
              <a:rPr lang="fa-IR" dirty="0" smtClean="0"/>
              <a:t>به </a:t>
            </a:r>
            <a:r>
              <a:rPr lang="fa-IR" dirty="0"/>
              <a:t>آن </a:t>
            </a:r>
            <a:r>
              <a:rPr lang="en-US" dirty="0" smtClean="0"/>
              <a:t>High lateral </a:t>
            </a:r>
            <a:r>
              <a:rPr lang="en-US" dirty="0"/>
              <a:t>MI</a:t>
            </a:r>
            <a:r>
              <a:rPr lang="fa-IR" dirty="0"/>
              <a:t> گویند</a:t>
            </a:r>
          </a:p>
          <a:p>
            <a:endParaRPr lang="fa-IR" dirty="0"/>
          </a:p>
        </p:txBody>
      </p:sp>
    </p:spTree>
    <p:extLst>
      <p:ext uri="{BB962C8B-B14F-4D97-AF65-F5344CB8AC3E}">
        <p14:creationId xmlns:p14="http://schemas.microsoft.com/office/powerpoint/2010/main" val="2920061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2326" y="2224215"/>
            <a:ext cx="10297609" cy="4473739"/>
          </a:xfrm>
        </p:spPr>
      </p:pic>
    </p:spTree>
    <p:extLst>
      <p:ext uri="{BB962C8B-B14F-4D97-AF65-F5344CB8AC3E}">
        <p14:creationId xmlns:p14="http://schemas.microsoft.com/office/powerpoint/2010/main" val="781822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Anterolateral MI</a:t>
            </a:r>
            <a:endParaRPr lang="fa-IR" dirty="0">
              <a:solidFill>
                <a:srgbClr val="FF0000"/>
              </a:solidFill>
            </a:endParaRPr>
          </a:p>
        </p:txBody>
      </p:sp>
      <p:sp>
        <p:nvSpPr>
          <p:cNvPr id="3" name="Content Placeholder 2"/>
          <p:cNvSpPr>
            <a:spLocks noGrp="1"/>
          </p:cNvSpPr>
          <p:nvPr>
            <p:ph idx="1"/>
          </p:nvPr>
        </p:nvSpPr>
        <p:spPr/>
        <p:txBody>
          <a:bodyPr/>
          <a:lstStyle/>
          <a:p>
            <a:endParaRPr lang="fa-IR" dirty="0"/>
          </a:p>
        </p:txBody>
      </p:sp>
    </p:spTree>
    <p:extLst>
      <p:ext uri="{BB962C8B-B14F-4D97-AF65-F5344CB8AC3E}">
        <p14:creationId xmlns:p14="http://schemas.microsoft.com/office/powerpoint/2010/main" val="195115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2650" y="2281881"/>
            <a:ext cx="8340464" cy="4425353"/>
          </a:xfrm>
        </p:spPr>
      </p:pic>
    </p:spTree>
    <p:extLst>
      <p:ext uri="{BB962C8B-B14F-4D97-AF65-F5344CB8AC3E}">
        <p14:creationId xmlns:p14="http://schemas.microsoft.com/office/powerpoint/2010/main" val="24930257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Anterolateral MI</a:t>
            </a:r>
            <a:endParaRPr lang="fa-IR" dirty="0">
              <a:solidFill>
                <a:srgbClr val="FF0000"/>
              </a:solidFill>
            </a:endParaRPr>
          </a:p>
        </p:txBody>
      </p:sp>
      <p:sp>
        <p:nvSpPr>
          <p:cNvPr id="3" name="Content Placeholder 2"/>
          <p:cNvSpPr>
            <a:spLocks noGrp="1"/>
          </p:cNvSpPr>
          <p:nvPr>
            <p:ph idx="1"/>
          </p:nvPr>
        </p:nvSpPr>
        <p:spPr/>
        <p:txBody>
          <a:bodyPr/>
          <a:lstStyle/>
          <a:p>
            <a:endParaRPr lang="fa-IR" dirty="0"/>
          </a:p>
        </p:txBody>
      </p:sp>
    </p:spTree>
    <p:extLst>
      <p:ext uri="{BB962C8B-B14F-4D97-AF65-F5344CB8AC3E}">
        <p14:creationId xmlns:p14="http://schemas.microsoft.com/office/powerpoint/2010/main" val="21953980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AMI</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1578" y="2273643"/>
            <a:ext cx="10436595" cy="4452947"/>
          </a:xfrm>
        </p:spPr>
      </p:pic>
    </p:spTree>
    <p:extLst>
      <p:ext uri="{BB962C8B-B14F-4D97-AF65-F5344CB8AC3E}">
        <p14:creationId xmlns:p14="http://schemas.microsoft.com/office/powerpoint/2010/main" val="34940235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Anterolateral MI</a:t>
            </a:r>
            <a:endParaRPr lang="fa-IR" dirty="0">
              <a:solidFill>
                <a:srgbClr val="FF0000"/>
              </a:solidFill>
            </a:endParaRPr>
          </a:p>
        </p:txBody>
      </p:sp>
      <p:sp>
        <p:nvSpPr>
          <p:cNvPr id="3" name="Content Placeholder 2"/>
          <p:cNvSpPr>
            <a:spLocks noGrp="1"/>
          </p:cNvSpPr>
          <p:nvPr>
            <p:ph idx="1"/>
          </p:nvPr>
        </p:nvSpPr>
        <p:spPr/>
        <p:txBody>
          <a:bodyPr/>
          <a:lstStyle/>
          <a:p>
            <a:endParaRPr lang="fa-IR" dirty="0"/>
          </a:p>
        </p:txBody>
      </p:sp>
    </p:spTree>
    <p:extLst>
      <p:ext uri="{BB962C8B-B14F-4D97-AF65-F5344CB8AC3E}">
        <p14:creationId xmlns:p14="http://schemas.microsoft.com/office/powerpoint/2010/main" val="2237431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fa-IR"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9597" y="2257168"/>
            <a:ext cx="9318445" cy="4693956"/>
          </a:xfrm>
        </p:spPr>
      </p:pic>
    </p:spTree>
    <p:extLst>
      <p:ext uri="{BB962C8B-B14F-4D97-AF65-F5344CB8AC3E}">
        <p14:creationId xmlns:p14="http://schemas.microsoft.com/office/powerpoint/2010/main" val="18133357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Inferior MI</a:t>
            </a:r>
            <a:endParaRPr lang="fa-IR" dirty="0"/>
          </a:p>
        </p:txBody>
      </p:sp>
      <p:sp>
        <p:nvSpPr>
          <p:cNvPr id="3" name="Content Placeholder 2"/>
          <p:cNvSpPr>
            <a:spLocks noGrp="1"/>
          </p:cNvSpPr>
          <p:nvPr>
            <p:ph idx="1"/>
          </p:nvPr>
        </p:nvSpPr>
        <p:spPr/>
        <p:txBody>
          <a:bodyPr/>
          <a:lstStyle/>
          <a:p>
            <a:endParaRPr lang="fa-IR"/>
          </a:p>
        </p:txBody>
      </p:sp>
    </p:spTree>
    <p:extLst>
      <p:ext uri="{BB962C8B-B14F-4D97-AF65-F5344CB8AC3E}">
        <p14:creationId xmlns:p14="http://schemas.microsoft.com/office/powerpoint/2010/main" val="35165195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Posterior MI</a:t>
            </a:r>
            <a:endParaRPr lang="fa-IR" dirty="0"/>
          </a:p>
        </p:txBody>
      </p:sp>
      <p:sp>
        <p:nvSpPr>
          <p:cNvPr id="3" name="Content Placeholder 2"/>
          <p:cNvSpPr>
            <a:spLocks noGrp="1"/>
          </p:cNvSpPr>
          <p:nvPr>
            <p:ph idx="1"/>
          </p:nvPr>
        </p:nvSpPr>
        <p:spPr/>
        <p:txBody>
          <a:bodyPr/>
          <a:lstStyle/>
          <a:p>
            <a:pPr>
              <a:lnSpc>
                <a:spcPct val="200000"/>
              </a:lnSpc>
            </a:pPr>
            <a:r>
              <a:rPr lang="fa-IR" dirty="0"/>
              <a:t>خونرسانی بخش </a:t>
            </a:r>
            <a:r>
              <a:rPr lang="fa-IR" dirty="0" smtClean="0"/>
              <a:t>خلفی </a:t>
            </a:r>
            <a:r>
              <a:rPr lang="fa-IR" dirty="0"/>
              <a:t>قلب مختل می شود</a:t>
            </a:r>
          </a:p>
          <a:p>
            <a:pPr>
              <a:lnSpc>
                <a:spcPct val="200000"/>
              </a:lnSpc>
            </a:pPr>
            <a:r>
              <a:rPr lang="en-US" dirty="0"/>
              <a:t>ST elevation</a:t>
            </a:r>
            <a:r>
              <a:rPr lang="fa-IR" dirty="0"/>
              <a:t> در لیدهای </a:t>
            </a:r>
            <a:r>
              <a:rPr lang="fa-IR" dirty="0" smtClean="0"/>
              <a:t>خلفی </a:t>
            </a:r>
            <a:r>
              <a:rPr lang="en-US" dirty="0"/>
              <a:t>(</a:t>
            </a:r>
            <a:r>
              <a:rPr lang="en-US" dirty="0" smtClean="0"/>
              <a:t>V7, V8, V9)</a:t>
            </a:r>
            <a:endParaRPr lang="en-US" dirty="0"/>
          </a:p>
          <a:p>
            <a:pPr>
              <a:lnSpc>
                <a:spcPct val="200000"/>
              </a:lnSpc>
            </a:pPr>
            <a:r>
              <a:rPr lang="en-US" dirty="0" smtClean="0"/>
              <a:t>ST depression</a:t>
            </a:r>
            <a:r>
              <a:rPr lang="fa-IR" dirty="0" smtClean="0"/>
              <a:t> و یا </a:t>
            </a:r>
            <a:r>
              <a:rPr lang="en-US" dirty="0" smtClean="0"/>
              <a:t>Invert T </a:t>
            </a:r>
            <a:r>
              <a:rPr lang="fa-IR" dirty="0" smtClean="0"/>
              <a:t> در لیدهای مقابل </a:t>
            </a:r>
            <a:r>
              <a:rPr lang="en-US" dirty="0" smtClean="0"/>
              <a:t>(V1, V2)</a:t>
            </a:r>
          </a:p>
          <a:p>
            <a:endParaRPr lang="fa-IR" dirty="0"/>
          </a:p>
        </p:txBody>
      </p:sp>
    </p:spTree>
    <p:extLst>
      <p:ext uri="{BB962C8B-B14F-4D97-AF65-F5344CB8AC3E}">
        <p14:creationId xmlns:p14="http://schemas.microsoft.com/office/powerpoint/2010/main" val="40057621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Posterior MI</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0918" y="2265404"/>
            <a:ext cx="10987958" cy="4472745"/>
          </a:xfrm>
        </p:spPr>
      </p:pic>
    </p:spTree>
    <p:extLst>
      <p:ext uri="{BB962C8B-B14F-4D97-AF65-F5344CB8AC3E}">
        <p14:creationId xmlns:p14="http://schemas.microsoft.com/office/powerpoint/2010/main" val="3191986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RV MI</a:t>
            </a:r>
            <a:endParaRPr lang="fa-IR" dirty="0"/>
          </a:p>
        </p:txBody>
      </p:sp>
      <p:sp>
        <p:nvSpPr>
          <p:cNvPr id="3" name="Content Placeholder 2"/>
          <p:cNvSpPr>
            <a:spLocks noGrp="1"/>
          </p:cNvSpPr>
          <p:nvPr>
            <p:ph idx="1"/>
          </p:nvPr>
        </p:nvSpPr>
        <p:spPr>
          <a:xfrm>
            <a:off x="1781030" y="2463456"/>
            <a:ext cx="8825659" cy="3416300"/>
          </a:xfrm>
        </p:spPr>
        <p:txBody>
          <a:bodyPr/>
          <a:lstStyle/>
          <a:p>
            <a:pPr>
              <a:lnSpc>
                <a:spcPct val="200000"/>
              </a:lnSpc>
            </a:pPr>
            <a:r>
              <a:rPr lang="fa-IR" dirty="0"/>
              <a:t>خونرسانی </a:t>
            </a:r>
            <a:r>
              <a:rPr lang="fa-IR" dirty="0" smtClean="0"/>
              <a:t>بطن راست </a:t>
            </a:r>
            <a:r>
              <a:rPr lang="fa-IR" dirty="0"/>
              <a:t>قلب مختل می شود</a:t>
            </a:r>
          </a:p>
          <a:p>
            <a:pPr>
              <a:lnSpc>
                <a:spcPct val="200000"/>
              </a:lnSpc>
            </a:pPr>
            <a:r>
              <a:rPr lang="en-US" dirty="0"/>
              <a:t>ST elevation</a:t>
            </a:r>
            <a:r>
              <a:rPr lang="fa-IR" dirty="0"/>
              <a:t> در لیدهای خلفی </a:t>
            </a:r>
            <a:r>
              <a:rPr lang="en-US" dirty="0" smtClean="0"/>
              <a:t>(V1, </a:t>
            </a:r>
            <a:r>
              <a:rPr lang="en-US" dirty="0" err="1" smtClean="0"/>
              <a:t>aVR</a:t>
            </a:r>
            <a:r>
              <a:rPr lang="en-US" dirty="0" smtClean="0"/>
              <a:t>, RV3, RV4)</a:t>
            </a:r>
          </a:p>
          <a:p>
            <a:pPr>
              <a:lnSpc>
                <a:spcPct val="200000"/>
              </a:lnSpc>
            </a:pPr>
            <a:r>
              <a:rPr lang="fa-IR" dirty="0" smtClean="0"/>
              <a:t>معمولا باعث کاهش فشار خون می شود</a:t>
            </a:r>
            <a:endParaRPr lang="fa-IR" dirty="0"/>
          </a:p>
        </p:txBody>
      </p:sp>
    </p:spTree>
    <p:extLst>
      <p:ext uri="{BB962C8B-B14F-4D97-AF65-F5344CB8AC3E}">
        <p14:creationId xmlns:p14="http://schemas.microsoft.com/office/powerpoint/2010/main" val="40227401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RV MI</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4062" y="2248930"/>
            <a:ext cx="8590512" cy="4481384"/>
          </a:xfrm>
        </p:spPr>
      </p:pic>
    </p:spTree>
    <p:extLst>
      <p:ext uri="{BB962C8B-B14F-4D97-AF65-F5344CB8AC3E}">
        <p14:creationId xmlns:p14="http://schemas.microsoft.com/office/powerpoint/2010/main" val="3989588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Reciprocal Changes</a:t>
            </a:r>
            <a:endParaRPr lang="fa-IR"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4617" y="2253437"/>
            <a:ext cx="8443783" cy="4161702"/>
          </a:xfrm>
        </p:spPr>
      </p:pic>
    </p:spTree>
    <p:extLst>
      <p:ext uri="{BB962C8B-B14F-4D97-AF65-F5344CB8AC3E}">
        <p14:creationId xmlns:p14="http://schemas.microsoft.com/office/powerpoint/2010/main" val="1332573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Reciprocal Changes</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3729" y="2308410"/>
            <a:ext cx="6771503" cy="4298224"/>
          </a:xfrm>
        </p:spPr>
      </p:pic>
    </p:spTree>
    <p:extLst>
      <p:ext uri="{BB962C8B-B14F-4D97-AF65-F5344CB8AC3E}">
        <p14:creationId xmlns:p14="http://schemas.microsoft.com/office/powerpoint/2010/main" val="11721468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Non ST elevation MI</a:t>
            </a:r>
            <a:endParaRPr lang="fa-IR" dirty="0">
              <a:solidFill>
                <a:schemeClr val="bg1"/>
              </a:solidFill>
            </a:endParaRPr>
          </a:p>
        </p:txBody>
      </p:sp>
      <p:sp>
        <p:nvSpPr>
          <p:cNvPr id="3" name="Content Placeholder 2"/>
          <p:cNvSpPr>
            <a:spLocks noGrp="1"/>
          </p:cNvSpPr>
          <p:nvPr>
            <p:ph idx="1"/>
          </p:nvPr>
        </p:nvSpPr>
        <p:spPr>
          <a:xfrm>
            <a:off x="790833" y="2306595"/>
            <a:ext cx="9811265" cy="3713205"/>
          </a:xfrm>
        </p:spPr>
        <p:txBody>
          <a:bodyPr/>
          <a:lstStyle/>
          <a:p>
            <a:pPr>
              <a:lnSpc>
                <a:spcPct val="200000"/>
              </a:lnSpc>
            </a:pPr>
            <a:r>
              <a:rPr lang="fa-IR" dirty="0" smtClean="0"/>
              <a:t>در دسته ای از بیماران با وجود علایم دال بر </a:t>
            </a:r>
            <a:r>
              <a:rPr lang="en-US" dirty="0" smtClean="0"/>
              <a:t>MI</a:t>
            </a:r>
            <a:r>
              <a:rPr lang="fa-IR" dirty="0" smtClean="0"/>
              <a:t>، </a:t>
            </a:r>
            <a:r>
              <a:rPr lang="en-US" dirty="0" smtClean="0"/>
              <a:t>ST elevation </a:t>
            </a:r>
            <a:r>
              <a:rPr lang="fa-IR" dirty="0" smtClean="0"/>
              <a:t> وجود ندارد ولی تروپونین مثبت می شود و این بیماران در گروه </a:t>
            </a:r>
            <a:r>
              <a:rPr lang="en-US" dirty="0" smtClean="0">
                <a:solidFill>
                  <a:srgbClr val="FF0000"/>
                </a:solidFill>
              </a:rPr>
              <a:t>Non ST elevation MI</a:t>
            </a:r>
            <a:r>
              <a:rPr lang="fa-IR" dirty="0" smtClean="0">
                <a:solidFill>
                  <a:srgbClr val="FF0000"/>
                </a:solidFill>
              </a:rPr>
              <a:t> </a:t>
            </a:r>
            <a:r>
              <a:rPr lang="fa-IR" dirty="0" smtClean="0"/>
              <a:t>قرار می گیرند </a:t>
            </a:r>
          </a:p>
          <a:p>
            <a:pPr>
              <a:lnSpc>
                <a:spcPct val="200000"/>
              </a:lnSpc>
            </a:pPr>
            <a:r>
              <a:rPr lang="fa-IR" dirty="0" smtClean="0"/>
              <a:t>هرچند که سایر تشخیصهای دیگر را نیز باید مدنظر داشت</a:t>
            </a:r>
            <a:endParaRPr lang="fa-IR" dirty="0"/>
          </a:p>
        </p:txBody>
      </p:sp>
    </p:spTree>
    <p:extLst>
      <p:ext uri="{BB962C8B-B14F-4D97-AF65-F5344CB8AC3E}">
        <p14:creationId xmlns:p14="http://schemas.microsoft.com/office/powerpoint/2010/main" val="31506482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سایر تستهای تشخیصی</a:t>
            </a:r>
            <a:endParaRPr lang="fa-IR" dirty="0"/>
          </a:p>
        </p:txBody>
      </p:sp>
      <p:sp>
        <p:nvSpPr>
          <p:cNvPr id="3" name="Content Placeholder 2"/>
          <p:cNvSpPr>
            <a:spLocks noGrp="1"/>
          </p:cNvSpPr>
          <p:nvPr>
            <p:ph idx="1"/>
          </p:nvPr>
        </p:nvSpPr>
        <p:spPr>
          <a:xfrm>
            <a:off x="1154954" y="2281881"/>
            <a:ext cx="9694278" cy="3737919"/>
          </a:xfrm>
        </p:spPr>
        <p:txBody>
          <a:bodyPr/>
          <a:lstStyle/>
          <a:p>
            <a:pPr>
              <a:lnSpc>
                <a:spcPct val="150000"/>
              </a:lnSpc>
            </a:pPr>
            <a:r>
              <a:rPr lang="fa-IR" dirty="0" smtClean="0"/>
              <a:t>تروپونین اختصاصی ترین تست تشخیصی </a:t>
            </a:r>
            <a:r>
              <a:rPr lang="en-US" dirty="0" smtClean="0"/>
              <a:t>MI</a:t>
            </a:r>
            <a:r>
              <a:rPr lang="fa-IR" dirty="0" smtClean="0"/>
              <a:t> بوده ولی با تاخیرِ چند ساعته مثبت می شود و تا یک هفته بالا می ماند</a:t>
            </a:r>
          </a:p>
          <a:p>
            <a:pPr>
              <a:lnSpc>
                <a:spcPct val="150000"/>
              </a:lnSpc>
            </a:pPr>
            <a:r>
              <a:rPr lang="en-US" dirty="0" smtClean="0"/>
              <a:t>CPK</a:t>
            </a:r>
            <a:r>
              <a:rPr lang="fa-IR" dirty="0" smtClean="0"/>
              <a:t> و </a:t>
            </a:r>
            <a:r>
              <a:rPr lang="en-US" dirty="0" smtClean="0"/>
              <a:t>CPK-MB</a:t>
            </a:r>
            <a:r>
              <a:rPr lang="fa-IR" dirty="0" smtClean="0"/>
              <a:t> زودتر بالا می روند و زودتر نیز پایین می آیند</a:t>
            </a:r>
          </a:p>
          <a:p>
            <a:pPr>
              <a:lnSpc>
                <a:spcPct val="150000"/>
              </a:lnSpc>
            </a:pPr>
            <a:r>
              <a:rPr lang="fa-IR" dirty="0" smtClean="0"/>
              <a:t>در اکوکاردیوگرافی کاهش حرکت (هایپوکینزی) دیواره ای از قلب که دچار کاهش خونرسانی شده دیده می شود. با این روش سایر اختلالات دیگر قلبی نیز رد شده یا تشخیص داده می شوند</a:t>
            </a:r>
          </a:p>
          <a:p>
            <a:pPr>
              <a:lnSpc>
                <a:spcPct val="150000"/>
              </a:lnSpc>
            </a:pPr>
            <a:r>
              <a:rPr lang="fa-IR" dirty="0" smtClean="0"/>
              <a:t>استاندارد طلایی تشخیص و درمان، آنژیوگرافی عروق قلب است</a:t>
            </a:r>
          </a:p>
          <a:p>
            <a:endParaRPr lang="fa-IR" dirty="0"/>
          </a:p>
        </p:txBody>
      </p:sp>
    </p:spTree>
    <p:extLst>
      <p:ext uri="{BB962C8B-B14F-4D97-AF65-F5344CB8AC3E}">
        <p14:creationId xmlns:p14="http://schemas.microsoft.com/office/powerpoint/2010/main" val="36738888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 اقدامات درمانی</a:t>
            </a:r>
            <a:endParaRPr lang="fa-IR" dirty="0"/>
          </a:p>
        </p:txBody>
      </p:sp>
      <p:sp>
        <p:nvSpPr>
          <p:cNvPr id="3" name="Content Placeholder 2"/>
          <p:cNvSpPr>
            <a:spLocks noGrp="1"/>
          </p:cNvSpPr>
          <p:nvPr>
            <p:ph idx="1"/>
          </p:nvPr>
        </p:nvSpPr>
        <p:spPr>
          <a:xfrm>
            <a:off x="1517419" y="2315175"/>
            <a:ext cx="8825659" cy="4118575"/>
          </a:xfrm>
        </p:spPr>
        <p:txBody>
          <a:bodyPr>
            <a:normAutofit fontScale="92500" lnSpcReduction="10000"/>
          </a:bodyPr>
          <a:lstStyle/>
          <a:p>
            <a:r>
              <a:rPr lang="fa-IR" dirty="0" smtClean="0"/>
              <a:t>اکسیژن در صورت </a:t>
            </a:r>
            <a:r>
              <a:rPr lang="en-US" dirty="0" smtClean="0"/>
              <a:t>SPO2&lt;95%</a:t>
            </a:r>
          </a:p>
          <a:p>
            <a:r>
              <a:rPr lang="en-US" dirty="0" smtClean="0"/>
              <a:t>NTG</a:t>
            </a:r>
            <a:r>
              <a:rPr lang="fa-IR" dirty="0" smtClean="0"/>
              <a:t> در صورت </a:t>
            </a:r>
            <a:r>
              <a:rPr lang="en-US" dirty="0" smtClean="0"/>
              <a:t>SBP&gt; 90 mmHg</a:t>
            </a:r>
          </a:p>
          <a:p>
            <a:r>
              <a:rPr lang="fa-IR" dirty="0" smtClean="0"/>
              <a:t>مورفین</a:t>
            </a:r>
          </a:p>
          <a:p>
            <a:r>
              <a:rPr lang="fa-IR" dirty="0" smtClean="0"/>
              <a:t>آسپیرین</a:t>
            </a:r>
          </a:p>
          <a:p>
            <a:r>
              <a:rPr lang="fa-IR" dirty="0" smtClean="0"/>
              <a:t>پلاویکس</a:t>
            </a:r>
          </a:p>
          <a:p>
            <a:r>
              <a:rPr lang="fa-IR" dirty="0" smtClean="0"/>
              <a:t>نرمال سالین در صورت </a:t>
            </a:r>
            <a:r>
              <a:rPr lang="en-US" dirty="0" smtClean="0"/>
              <a:t>SBP&lt; 90 mmHg</a:t>
            </a:r>
          </a:p>
          <a:p>
            <a:r>
              <a:rPr lang="fa-IR" dirty="0" smtClean="0"/>
              <a:t>ضد تهوع</a:t>
            </a:r>
          </a:p>
          <a:p>
            <a:r>
              <a:rPr lang="fa-IR" dirty="0" smtClean="0"/>
              <a:t>پنتوپرازول </a:t>
            </a:r>
            <a:endParaRPr lang="en-US" dirty="0" smtClean="0"/>
          </a:p>
          <a:p>
            <a:r>
              <a:rPr lang="fa-IR" dirty="0" smtClean="0"/>
              <a:t>فیبرینولیتیک در صورت اندیکاسیون (استرپتوکیناز، رتپلاز، تنکتپلاز)</a:t>
            </a:r>
          </a:p>
          <a:p>
            <a:r>
              <a:rPr lang="fa-IR" dirty="0" smtClean="0"/>
              <a:t>شوک در صورت بروز دیس ریتمی قابل درمان با شوک</a:t>
            </a:r>
          </a:p>
          <a:p>
            <a:r>
              <a:rPr lang="en-US" dirty="0" smtClean="0"/>
              <a:t>PCI</a:t>
            </a:r>
          </a:p>
        </p:txBody>
      </p:sp>
    </p:spTree>
    <p:extLst>
      <p:ext uri="{BB962C8B-B14F-4D97-AF65-F5344CB8AC3E}">
        <p14:creationId xmlns:p14="http://schemas.microsoft.com/office/powerpoint/2010/main" val="30570984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اقدامات درمانی</a:t>
            </a:r>
            <a:endParaRPr lang="fa-IR" dirty="0"/>
          </a:p>
        </p:txBody>
      </p:sp>
      <p:sp>
        <p:nvSpPr>
          <p:cNvPr id="3" name="Content Placeholder 2"/>
          <p:cNvSpPr>
            <a:spLocks noGrp="1"/>
          </p:cNvSpPr>
          <p:nvPr>
            <p:ph idx="1"/>
          </p:nvPr>
        </p:nvSpPr>
        <p:spPr>
          <a:xfrm>
            <a:off x="1616273" y="2578787"/>
            <a:ext cx="8825659" cy="3416300"/>
          </a:xfrm>
        </p:spPr>
        <p:txBody>
          <a:bodyPr/>
          <a:lstStyle/>
          <a:p>
            <a:r>
              <a:rPr lang="fa-IR" dirty="0" smtClean="0"/>
              <a:t>ترالی کد باید حتما بر بالین بیمار باشد</a:t>
            </a:r>
          </a:p>
          <a:p>
            <a:r>
              <a:rPr lang="fa-IR" dirty="0" smtClean="0"/>
              <a:t>تمام بیماران باید مانیتور قلبی شوند</a:t>
            </a:r>
          </a:p>
          <a:p>
            <a:r>
              <a:rPr lang="fa-IR" dirty="0" smtClean="0"/>
              <a:t>دیس ریتمی ها در </a:t>
            </a:r>
            <a:r>
              <a:rPr lang="en-US" dirty="0" err="1" smtClean="0"/>
              <a:t>Inf</a:t>
            </a:r>
            <a:r>
              <a:rPr lang="en-US" dirty="0" smtClean="0"/>
              <a:t> MI</a:t>
            </a:r>
            <a:r>
              <a:rPr lang="fa-IR" dirty="0" smtClean="0"/>
              <a:t> و متعاقب تجویز فیبرینولیتیک شایع هستند</a:t>
            </a:r>
          </a:p>
          <a:p>
            <a:r>
              <a:rPr lang="fa-IR" dirty="0" smtClean="0"/>
              <a:t>هماهنگی جهت اعزام فوری برای </a:t>
            </a:r>
            <a:r>
              <a:rPr lang="en-US" dirty="0" smtClean="0"/>
              <a:t>PCI</a:t>
            </a:r>
            <a:endParaRPr lang="fa-IR" dirty="0" smtClean="0"/>
          </a:p>
          <a:p>
            <a:r>
              <a:rPr lang="fa-IR" dirty="0" smtClean="0"/>
              <a:t>در صورت </a:t>
            </a:r>
            <a:r>
              <a:rPr lang="en-US" dirty="0" smtClean="0"/>
              <a:t>Arrest</a:t>
            </a:r>
            <a:r>
              <a:rPr lang="fa-IR" dirty="0" smtClean="0"/>
              <a:t>، </a:t>
            </a:r>
            <a:r>
              <a:rPr lang="en-US" dirty="0" smtClean="0"/>
              <a:t>CPR</a:t>
            </a:r>
            <a:r>
              <a:rPr lang="fa-IR" dirty="0" smtClean="0"/>
              <a:t> انجام شود</a:t>
            </a:r>
          </a:p>
        </p:txBody>
      </p:sp>
    </p:spTree>
    <p:extLst>
      <p:ext uri="{BB962C8B-B14F-4D97-AF65-F5344CB8AC3E}">
        <p14:creationId xmlns:p14="http://schemas.microsoft.com/office/powerpoint/2010/main" val="16958824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کنترااندیکاسیون های </a:t>
            </a:r>
            <a:r>
              <a:rPr lang="fa-IR" dirty="0" smtClean="0">
                <a:solidFill>
                  <a:srgbClr val="FF0000"/>
                </a:solidFill>
              </a:rPr>
              <a:t>مطلق</a:t>
            </a:r>
            <a:r>
              <a:rPr lang="fa-IR" dirty="0" smtClean="0"/>
              <a:t> تجویز فیبرینولیتیک</a:t>
            </a:r>
            <a:endParaRPr lang="fa-IR" dirty="0"/>
          </a:p>
        </p:txBody>
      </p:sp>
      <p:sp>
        <p:nvSpPr>
          <p:cNvPr id="3" name="Content Placeholder 2"/>
          <p:cNvSpPr>
            <a:spLocks noGrp="1"/>
          </p:cNvSpPr>
          <p:nvPr>
            <p:ph idx="1"/>
          </p:nvPr>
        </p:nvSpPr>
        <p:spPr/>
        <p:txBody>
          <a:bodyPr/>
          <a:lstStyle/>
          <a:p>
            <a:r>
              <a:rPr lang="fa-IR" dirty="0" smtClean="0"/>
              <a:t>دایسکشن آئورت</a:t>
            </a:r>
          </a:p>
          <a:p>
            <a:r>
              <a:rPr lang="fa-IR" dirty="0" smtClean="0"/>
              <a:t>خونریزی مغزی قبلی در هر زمانی</a:t>
            </a:r>
          </a:p>
          <a:p>
            <a:r>
              <a:rPr lang="fa-IR" dirty="0" smtClean="0"/>
              <a:t>استروک ایسکمی در طی یک سال اخیر</a:t>
            </a:r>
          </a:p>
          <a:p>
            <a:r>
              <a:rPr lang="fa-IR" dirty="0" smtClean="0"/>
              <a:t>تومور مغزی</a:t>
            </a:r>
          </a:p>
          <a:p>
            <a:r>
              <a:rPr lang="fa-IR" dirty="0" smtClean="0"/>
              <a:t>خونریزی فعال داخلی (به غیر از </a:t>
            </a:r>
            <a:r>
              <a:rPr lang="en-US" dirty="0" err="1" smtClean="0"/>
              <a:t>Mense</a:t>
            </a:r>
            <a:r>
              <a:rPr lang="fa-IR" dirty="0" smtClean="0"/>
              <a:t> )</a:t>
            </a:r>
          </a:p>
          <a:p>
            <a:r>
              <a:rPr lang="fa-IR" dirty="0" smtClean="0"/>
              <a:t>پریکاردیت</a:t>
            </a:r>
          </a:p>
          <a:p>
            <a:endParaRPr lang="fa-IR" dirty="0" smtClean="0"/>
          </a:p>
          <a:p>
            <a:endParaRPr lang="fa-IR" dirty="0"/>
          </a:p>
        </p:txBody>
      </p:sp>
    </p:spTree>
    <p:extLst>
      <p:ext uri="{BB962C8B-B14F-4D97-AF65-F5344CB8AC3E}">
        <p14:creationId xmlns:p14="http://schemas.microsoft.com/office/powerpoint/2010/main" val="32652676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کنترااندیکاسیون های </a:t>
            </a:r>
            <a:r>
              <a:rPr lang="fa-IR" dirty="0" smtClean="0">
                <a:solidFill>
                  <a:srgbClr val="FF0000"/>
                </a:solidFill>
              </a:rPr>
              <a:t>نسبی</a:t>
            </a:r>
            <a:r>
              <a:rPr lang="fa-IR" dirty="0" smtClean="0"/>
              <a:t> </a:t>
            </a:r>
            <a:r>
              <a:rPr lang="fa-IR" dirty="0"/>
              <a:t>تجویز فیبرینولیتیک</a:t>
            </a:r>
            <a:endParaRPr lang="fa-IR" dirty="0"/>
          </a:p>
        </p:txBody>
      </p:sp>
      <p:sp>
        <p:nvSpPr>
          <p:cNvPr id="3" name="Content Placeholder 2"/>
          <p:cNvSpPr>
            <a:spLocks noGrp="1"/>
          </p:cNvSpPr>
          <p:nvPr>
            <p:ph idx="1"/>
          </p:nvPr>
        </p:nvSpPr>
        <p:spPr/>
        <p:txBody>
          <a:bodyPr/>
          <a:lstStyle/>
          <a:p>
            <a:r>
              <a:rPr lang="en-US" dirty="0" smtClean="0"/>
              <a:t>BP&gt; 180/110 mmHg</a:t>
            </a:r>
            <a:r>
              <a:rPr lang="fa-IR" dirty="0" smtClean="0"/>
              <a:t> علی رغم درمان با داروهای آنتی هایپرتنسیو</a:t>
            </a:r>
          </a:p>
          <a:p>
            <a:r>
              <a:rPr lang="fa-IR" dirty="0" smtClean="0"/>
              <a:t>تروما یا جراحی ماژور در 4 هفته گذشته</a:t>
            </a:r>
          </a:p>
          <a:p>
            <a:r>
              <a:rPr lang="fa-IR" dirty="0" smtClean="0"/>
              <a:t>پپتیک آلسر فعال</a:t>
            </a:r>
          </a:p>
          <a:p>
            <a:r>
              <a:rPr lang="fa-IR" dirty="0" smtClean="0"/>
              <a:t>بارداری</a:t>
            </a:r>
          </a:p>
          <a:p>
            <a:r>
              <a:rPr lang="fa-IR" dirty="0" smtClean="0"/>
              <a:t>پانکچر عروق غیر قابل کمپرس</a:t>
            </a:r>
          </a:p>
          <a:p>
            <a:r>
              <a:rPr lang="en-US" dirty="0" smtClean="0"/>
              <a:t>INR&gt;2</a:t>
            </a:r>
          </a:p>
          <a:p>
            <a:r>
              <a:rPr lang="fa-IR" dirty="0" smtClean="0"/>
              <a:t>کواگولوپاتی</a:t>
            </a:r>
            <a:endParaRPr lang="fa-IR" dirty="0"/>
          </a:p>
        </p:txBody>
      </p:sp>
    </p:spTree>
    <p:extLst>
      <p:ext uri="{BB962C8B-B14F-4D97-AF65-F5344CB8AC3E}">
        <p14:creationId xmlns:p14="http://schemas.microsoft.com/office/powerpoint/2010/main" val="6001649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nSpc>
                <a:spcPct val="200000"/>
              </a:lnSpc>
            </a:pPr>
            <a:r>
              <a:rPr lang="fa-IR" dirty="0" smtClean="0"/>
              <a:t>زمان گرفتن نوار قلب پس از تزریق فیبرینولیتیک: </a:t>
            </a:r>
            <a:r>
              <a:rPr lang="fa-IR" dirty="0" smtClean="0">
                <a:solidFill>
                  <a:srgbClr val="FF0000"/>
                </a:solidFill>
              </a:rPr>
              <a:t>یک ساعت پس از آخرین دوز</a:t>
            </a:r>
          </a:p>
          <a:p>
            <a:pPr>
              <a:lnSpc>
                <a:spcPct val="200000"/>
              </a:lnSpc>
            </a:pPr>
            <a:r>
              <a:rPr lang="fa-IR" dirty="0" smtClean="0"/>
              <a:t>رتپلاز دو دوز دارد که به فاصله ی 20 تا 30 دقیقه از هم تجویز می شوند</a:t>
            </a:r>
          </a:p>
          <a:p>
            <a:pPr>
              <a:lnSpc>
                <a:spcPct val="200000"/>
              </a:lnSpc>
            </a:pPr>
            <a:r>
              <a:rPr lang="fa-IR" dirty="0" smtClean="0"/>
              <a:t>تنکتپلاز بصورت تک دوز تزریق می گردد</a:t>
            </a:r>
            <a:endParaRPr lang="fa-IR" dirty="0"/>
          </a:p>
        </p:txBody>
      </p:sp>
    </p:spTree>
    <p:extLst>
      <p:ext uri="{BB962C8B-B14F-4D97-AF65-F5344CB8AC3E}">
        <p14:creationId xmlns:p14="http://schemas.microsoft.com/office/powerpoint/2010/main" val="38975748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تشخیصهای افتراقی </a:t>
            </a:r>
            <a:r>
              <a:rPr lang="en-US" dirty="0" smtClean="0"/>
              <a:t>MI</a:t>
            </a:r>
            <a:endParaRPr lang="fa-IR" dirty="0"/>
          </a:p>
        </p:txBody>
      </p:sp>
      <p:sp>
        <p:nvSpPr>
          <p:cNvPr id="3" name="Content Placeholder 2"/>
          <p:cNvSpPr>
            <a:spLocks noGrp="1"/>
          </p:cNvSpPr>
          <p:nvPr>
            <p:ph idx="1"/>
          </p:nvPr>
        </p:nvSpPr>
        <p:spPr>
          <a:xfrm>
            <a:off x="1154954" y="2388973"/>
            <a:ext cx="9455381" cy="3630827"/>
          </a:xfrm>
        </p:spPr>
        <p:txBody>
          <a:bodyPr>
            <a:normAutofit fontScale="92500" lnSpcReduction="10000"/>
          </a:bodyPr>
          <a:lstStyle/>
          <a:p>
            <a:r>
              <a:rPr lang="fa-IR" dirty="0" smtClean="0"/>
              <a:t>پریکاردیت</a:t>
            </a:r>
          </a:p>
          <a:p>
            <a:r>
              <a:rPr lang="fa-IR" dirty="0" smtClean="0"/>
              <a:t>کاردیومیوپاتی</a:t>
            </a:r>
          </a:p>
          <a:p>
            <a:r>
              <a:rPr lang="fa-IR" dirty="0" smtClean="0"/>
              <a:t>دایسکشن آئورت</a:t>
            </a:r>
          </a:p>
          <a:p>
            <a:r>
              <a:rPr lang="fa-IR" dirty="0" smtClean="0"/>
              <a:t>گاستریت</a:t>
            </a:r>
          </a:p>
          <a:p>
            <a:r>
              <a:rPr lang="en-US" dirty="0" smtClean="0"/>
              <a:t>GERD</a:t>
            </a:r>
          </a:p>
          <a:p>
            <a:r>
              <a:rPr lang="fa-IR" dirty="0" smtClean="0"/>
              <a:t>اسپاسم منتشر مری</a:t>
            </a:r>
          </a:p>
          <a:p>
            <a:r>
              <a:rPr lang="fa-IR" dirty="0" smtClean="0"/>
              <a:t>پنومونی</a:t>
            </a:r>
          </a:p>
          <a:p>
            <a:r>
              <a:rPr lang="fa-IR" dirty="0" smtClean="0"/>
              <a:t>دردهای عضلات جدار قفسه سینه</a:t>
            </a:r>
          </a:p>
          <a:p>
            <a:r>
              <a:rPr lang="fa-IR" dirty="0" smtClean="0"/>
              <a:t>نوموتوراکس</a:t>
            </a:r>
          </a:p>
          <a:p>
            <a:r>
              <a:rPr lang="fa-IR" dirty="0" smtClean="0"/>
              <a:t>اختلال تبدیلی</a:t>
            </a:r>
            <a:endParaRPr lang="fa-IR" dirty="0"/>
          </a:p>
        </p:txBody>
      </p:sp>
    </p:spTree>
    <p:extLst>
      <p:ext uri="{BB962C8B-B14F-4D97-AF65-F5344CB8AC3E}">
        <p14:creationId xmlns:p14="http://schemas.microsoft.com/office/powerpoint/2010/main" val="13932881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1591561" y="1738527"/>
            <a:ext cx="8825659" cy="3416300"/>
          </a:xfrm>
        </p:spPr>
        <p:txBody>
          <a:bodyPr>
            <a:noAutofit/>
          </a:bodyPr>
          <a:lstStyle/>
          <a:p>
            <a:pPr marL="0" indent="0" algn="ctr">
              <a:buNone/>
            </a:pPr>
            <a:r>
              <a:rPr lang="fa-IR" sz="28700" dirty="0" smtClean="0">
                <a:solidFill>
                  <a:srgbClr val="FF0000"/>
                </a:solidFill>
              </a:rPr>
              <a:t>؟</a:t>
            </a:r>
            <a:endParaRPr lang="fa-IR" sz="28700" dirty="0">
              <a:solidFill>
                <a:srgbClr val="FF0000"/>
              </a:solidFill>
            </a:endParaRPr>
          </a:p>
        </p:txBody>
      </p:sp>
    </p:spTree>
    <p:extLst>
      <p:ext uri="{BB962C8B-B14F-4D97-AF65-F5344CB8AC3E}">
        <p14:creationId xmlns:p14="http://schemas.microsoft.com/office/powerpoint/2010/main" val="9766462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TM02900722[[fn=Ion Boardroom]]</Template>
  <TotalTime>209</TotalTime>
  <Words>889</Words>
  <Application>Microsoft Office PowerPoint</Application>
  <PresentationFormat>Widescreen</PresentationFormat>
  <Paragraphs>141</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Century Gothic</vt:lpstr>
      <vt:lpstr>Times New Roman</vt:lpstr>
      <vt:lpstr>Wingdings 3</vt:lpstr>
      <vt:lpstr>Ion Boardroom</vt:lpstr>
      <vt:lpstr>Myocardial Infarction   By: Dr. Ramin Almasi</vt:lpstr>
      <vt:lpstr>تعریف:</vt:lpstr>
      <vt:lpstr>آناتومی عروق کرونری</vt:lpstr>
      <vt:lpstr>آناتومی عروق کرونری</vt:lpstr>
      <vt:lpstr>فاکتورهای خطر</vt:lpstr>
      <vt:lpstr>علایم شایع </vt:lpstr>
      <vt:lpstr>علایم شایع </vt:lpstr>
      <vt:lpstr>تشخیص:</vt:lpstr>
      <vt:lpstr>ECG</vt:lpstr>
      <vt:lpstr>Hyper acute T wave</vt:lpstr>
      <vt:lpstr>بسته به اینکه خونرسانی کدام بخش از قلب مسدود شود، تغییرات در لیدهای همان بخش رخ خواهد داد</vt:lpstr>
      <vt:lpstr>Inferior MI</vt:lpstr>
      <vt:lpstr>Inferior MI</vt:lpstr>
      <vt:lpstr>Anterior MI</vt:lpstr>
      <vt:lpstr>Anteroseptal MI</vt:lpstr>
      <vt:lpstr>Lateral MI</vt:lpstr>
      <vt:lpstr>PowerPoint Presentation</vt:lpstr>
      <vt:lpstr>Anterolateral MI</vt:lpstr>
      <vt:lpstr>PowerPoint Presentation</vt:lpstr>
      <vt:lpstr>Anterolateral MI</vt:lpstr>
      <vt:lpstr>AMI</vt:lpstr>
      <vt:lpstr>Anterolateral MI</vt:lpstr>
      <vt:lpstr>PowerPoint Presentation</vt:lpstr>
      <vt:lpstr>Inferior MI</vt:lpstr>
      <vt:lpstr>Posterior MI</vt:lpstr>
      <vt:lpstr>Posterior MI</vt:lpstr>
      <vt:lpstr>RV MI</vt:lpstr>
      <vt:lpstr>RV MI</vt:lpstr>
      <vt:lpstr>Reciprocal Changes</vt:lpstr>
      <vt:lpstr>Reciprocal Changes</vt:lpstr>
      <vt:lpstr>Non ST elevation MI</vt:lpstr>
      <vt:lpstr>سایر تستهای تشخیصی</vt:lpstr>
      <vt:lpstr> اقدامات درمانی</vt:lpstr>
      <vt:lpstr>اقدامات درمانی</vt:lpstr>
      <vt:lpstr>کنترااندیکاسیون های مطلق تجویز فیبرینولیتیک</vt:lpstr>
      <vt:lpstr>کنترااندیکاسیون های نسبی تجویز فیبرینولیتیک</vt:lpstr>
      <vt:lpstr>PowerPoint Presentation</vt:lpstr>
      <vt:lpstr>تشخیصهای افتراقی MI</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Myocardial Infarction   By: Dr. Ramin Almasi</dc:title>
  <dc:creator>msi</dc:creator>
  <cp:lastModifiedBy>msi</cp:lastModifiedBy>
  <cp:revision>26</cp:revision>
  <dcterms:created xsi:type="dcterms:W3CDTF">2024-12-14T13:48:22Z</dcterms:created>
  <dcterms:modified xsi:type="dcterms:W3CDTF">2024-12-14T17:23:47Z</dcterms:modified>
</cp:coreProperties>
</file>